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22"/>
  </p:notesMasterIdLst>
  <p:sldIdLst>
    <p:sldId id="256" r:id="rId2"/>
    <p:sldId id="277" r:id="rId3"/>
    <p:sldId id="278" r:id="rId4"/>
    <p:sldId id="257" r:id="rId5"/>
    <p:sldId id="258" r:id="rId6"/>
    <p:sldId id="259" r:id="rId7"/>
    <p:sldId id="284" r:id="rId8"/>
    <p:sldId id="260" r:id="rId9"/>
    <p:sldId id="294" r:id="rId10"/>
    <p:sldId id="283" r:id="rId11"/>
    <p:sldId id="295" r:id="rId12"/>
    <p:sldId id="285" r:id="rId13"/>
    <p:sldId id="296" r:id="rId14"/>
    <p:sldId id="297" r:id="rId15"/>
    <p:sldId id="299" r:id="rId16"/>
    <p:sldId id="298" r:id="rId17"/>
    <p:sldId id="300" r:id="rId18"/>
    <p:sldId id="302" r:id="rId19"/>
    <p:sldId id="303" r:id="rId20"/>
    <p:sldId id="276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68" autoAdjust="0"/>
    <p:restoredTop sz="52669" autoAdjust="0"/>
  </p:normalViewPr>
  <p:slideViewPr>
    <p:cSldViewPr>
      <p:cViewPr>
        <p:scale>
          <a:sx n="66" d="100"/>
          <a:sy n="66" d="100"/>
        </p:scale>
        <p:origin x="-1056" y="-27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DDC95-5785-4907-90FA-336FED22DDBB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983B19-35AC-4789-9ED0-24671436287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016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983B19-35AC-4789-9ED0-24671436287C}" type="slidenum">
              <a:rPr lang="en-IN" smtClean="0"/>
              <a:pPr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5587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C2237ADE-9830-4C3E-B44B-29212D49BFFD}" type="datetimeFigureOut">
              <a:rPr lang="en-IN" smtClean="0"/>
              <a:pPr/>
              <a:t>19-07-2017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55CE1ED3-DB3E-40D6-9245-8D0BAEAC1D70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assle.net/projects/node/3889/?ui=default" TargetMode="External"/><Relationship Id="rId2" Type="http://schemas.openxmlformats.org/officeDocument/2006/relationships/hyperlink" Target="https://www.scribd.com/document/351485218/Campus-Recruitment-System#from_embed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talentrecruit.com/talentrecruitcampus/" TargetMode="External"/><Relationship Id="rId4" Type="http://schemas.openxmlformats.org/officeDocument/2006/relationships/hyperlink" Target="https://www.slideshare.net/hidaytulla/campus-recruitment-12955453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6.xml"/><Relationship Id="rId7" Type="http://schemas.openxmlformats.org/officeDocument/2006/relationships/slide" Target="slide11.xml"/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5" Type="http://schemas.openxmlformats.org/officeDocument/2006/relationships/slide" Target="slide10.xml"/><Relationship Id="rId4" Type="http://schemas.openxmlformats.org/officeDocument/2006/relationships/slide" Target="slide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3648" y="836712"/>
            <a:ext cx="7406640" cy="1472184"/>
          </a:xfrm>
        </p:spPr>
        <p:txBody>
          <a:bodyPr/>
          <a:lstStyle/>
          <a:p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 </a:t>
            </a:r>
            <a:endParaRPr lang="en-IN" dirty="0"/>
          </a:p>
        </p:txBody>
      </p:sp>
      <p:pic>
        <p:nvPicPr>
          <p:cNvPr id="14338" name="Picture 2" descr="http://1wqgwg3lvv3h2l7fup1g1jgo.wpengine.netdna-cdn.com/wp-content/uploads/2015/03/wireless-applicati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2420888"/>
            <a:ext cx="6984776" cy="3672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1476934" y="548680"/>
            <a:ext cx="7343538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32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Automation of Campus Recruitment </a:t>
            </a:r>
            <a:r>
              <a:rPr lang="en-IN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</a:t>
            </a:r>
          </a:p>
          <a:p>
            <a:pPr algn="ctr"/>
            <a:r>
              <a:rPr lang="en-IN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Process </a:t>
            </a:r>
            <a:r>
              <a:rPr lang="en-IN" sz="32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in Engineering Colleges</a:t>
            </a:r>
            <a:endParaRPr lang="en-IN" sz="32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58403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46" b="5996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325142" y="6309320"/>
            <a:ext cx="2592288" cy="432048"/>
          </a:xfrm>
          <a:prstGeom prst="rect">
            <a:avLst/>
          </a:prstGeom>
          <a:pattFill prst="pct5">
            <a:fgClr>
              <a:schemeClr val="accent6"/>
            </a:fgClr>
            <a:bgClr>
              <a:schemeClr val="bg1"/>
            </a:bgClr>
          </a:patt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 smtClean="0">
                <a:solidFill>
                  <a:schemeClr val="tx2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HOME PAGE</a:t>
            </a:r>
            <a:endParaRPr lang="en-IN" sz="2000" dirty="0">
              <a:solidFill>
                <a:schemeClr val="tx2">
                  <a:lumMod val="50000"/>
                </a:schemeClr>
              </a:solidFill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388954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300192" y="6165304"/>
            <a:ext cx="2592288" cy="432048"/>
          </a:xfrm>
          <a:prstGeom prst="rect">
            <a:avLst/>
          </a:prstGeom>
          <a:pattFill prst="pct5">
            <a:fgClr>
              <a:schemeClr val="accent6"/>
            </a:fgClr>
            <a:bgClr>
              <a:schemeClr val="bg1"/>
            </a:bgClr>
          </a:patt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 smtClean="0">
                <a:solidFill>
                  <a:schemeClr val="tx2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HOME PAGE</a:t>
            </a:r>
            <a:endParaRPr lang="en-IN" sz="2000" dirty="0">
              <a:solidFill>
                <a:schemeClr val="tx2">
                  <a:lumMod val="50000"/>
                </a:schemeClr>
              </a:solidFill>
              <a:latin typeface="Aharoni" pitchFamily="2" charset="-79"/>
              <a:cs typeface="Aharoni" pitchFamily="2" charset="-79"/>
            </a:endParaRPr>
          </a:p>
        </p:txBody>
      </p:sp>
      <p:pic>
        <p:nvPicPr>
          <p:cNvPr id="6" name="Picture 5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35" b="7061"/>
          <a:stretch/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325142" y="6309320"/>
            <a:ext cx="2592288" cy="432048"/>
          </a:xfrm>
          <a:prstGeom prst="rect">
            <a:avLst/>
          </a:prstGeom>
          <a:pattFill prst="pct5">
            <a:fgClr>
              <a:schemeClr val="accent6"/>
            </a:fgClr>
            <a:bgClr>
              <a:schemeClr val="bg1"/>
            </a:bgClr>
          </a:patt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 smtClean="0">
                <a:solidFill>
                  <a:schemeClr val="tx2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LOGIN PAGE</a:t>
            </a:r>
            <a:endParaRPr lang="en-IN" sz="2000" dirty="0">
              <a:solidFill>
                <a:schemeClr val="tx2">
                  <a:lumMod val="50000"/>
                </a:schemeClr>
              </a:solidFill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701144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90" b="40682"/>
          <a:stretch/>
        </p:blipFill>
        <p:spPr>
          <a:xfrm>
            <a:off x="0" y="0"/>
            <a:ext cx="9173029" cy="2772249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6" t="61054" r="5713" b="6969"/>
          <a:stretch/>
        </p:blipFill>
        <p:spPr>
          <a:xfrm>
            <a:off x="464310" y="3456385"/>
            <a:ext cx="8273437" cy="2780927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" t="41151" r="3382" b="22171"/>
          <a:stretch/>
        </p:blipFill>
        <p:spPr>
          <a:xfrm>
            <a:off x="464310" y="3456385"/>
            <a:ext cx="8273437" cy="2780927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7" t="39011" r="4331" b="5955"/>
          <a:stretch/>
        </p:blipFill>
        <p:spPr>
          <a:xfrm>
            <a:off x="464309" y="3456384"/>
            <a:ext cx="8273437" cy="278092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325142" y="6309320"/>
            <a:ext cx="2592288" cy="432048"/>
          </a:xfrm>
          <a:prstGeom prst="rect">
            <a:avLst/>
          </a:prstGeom>
          <a:pattFill prst="pct5">
            <a:fgClr>
              <a:schemeClr val="accent6"/>
            </a:fgClr>
            <a:bgClr>
              <a:schemeClr val="bg1"/>
            </a:bgClr>
          </a:patt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 smtClean="0">
                <a:solidFill>
                  <a:schemeClr val="tx2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COLLEGE LOGIN</a:t>
            </a:r>
            <a:endParaRPr lang="en-IN" sz="2000" dirty="0">
              <a:solidFill>
                <a:schemeClr val="tx2">
                  <a:lumMod val="50000"/>
                </a:schemeClr>
              </a:solidFill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860929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53" b="6425"/>
          <a:stretch/>
        </p:blipFill>
        <p:spPr>
          <a:xfrm>
            <a:off x="0" y="0"/>
            <a:ext cx="9144000" cy="638132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516216" y="6390885"/>
            <a:ext cx="2592288" cy="432048"/>
          </a:xfrm>
          <a:prstGeom prst="rect">
            <a:avLst/>
          </a:prstGeom>
          <a:pattFill prst="pct5">
            <a:fgClr>
              <a:schemeClr val="accent6"/>
            </a:fgClr>
            <a:bgClr>
              <a:schemeClr val="bg1"/>
            </a:bgClr>
          </a:patt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 smtClean="0">
                <a:solidFill>
                  <a:schemeClr val="tx2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COLLEGE LOGIN</a:t>
            </a:r>
            <a:endParaRPr lang="en-IN" sz="2000" dirty="0">
              <a:solidFill>
                <a:schemeClr val="tx2">
                  <a:lumMod val="50000"/>
                </a:schemeClr>
              </a:solidFill>
              <a:latin typeface="Aharoni" pitchFamily="2" charset="-79"/>
              <a:cs typeface="Aharoni" pitchFamily="2" charset="-79"/>
            </a:endParaRPr>
          </a:p>
        </p:txBody>
      </p:sp>
      <p:pic>
        <p:nvPicPr>
          <p:cNvPr id="9" name="Picture 8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05" b="7776"/>
          <a:stretch/>
        </p:blipFill>
        <p:spPr>
          <a:xfrm>
            <a:off x="0" y="6132286"/>
            <a:ext cx="9143999" cy="72571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325142" y="6309320"/>
            <a:ext cx="2592288" cy="432048"/>
          </a:xfrm>
          <a:prstGeom prst="rect">
            <a:avLst/>
          </a:prstGeom>
          <a:pattFill prst="pct5">
            <a:fgClr>
              <a:schemeClr val="accent6"/>
            </a:fgClr>
            <a:bgClr>
              <a:schemeClr val="bg1"/>
            </a:bgClr>
          </a:patt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 smtClean="0">
                <a:solidFill>
                  <a:schemeClr val="tx2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STUDENT LOGIN</a:t>
            </a:r>
            <a:endParaRPr lang="en-IN" sz="2000" dirty="0">
              <a:solidFill>
                <a:schemeClr val="tx2">
                  <a:lumMod val="50000"/>
                </a:schemeClr>
              </a:solidFill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793263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9" r="33603" b="705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9626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9678" r="33621" b="7366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6604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325142" y="6309320"/>
            <a:ext cx="2592288" cy="432048"/>
          </a:xfrm>
          <a:prstGeom prst="rect">
            <a:avLst/>
          </a:prstGeom>
          <a:pattFill prst="pct5">
            <a:fgClr>
              <a:schemeClr val="accent6"/>
            </a:fgClr>
            <a:bgClr>
              <a:schemeClr val="bg1"/>
            </a:bgClr>
          </a:patt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 smtClean="0">
                <a:solidFill>
                  <a:schemeClr val="tx2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LOGIN PAGE</a:t>
            </a:r>
            <a:endParaRPr lang="en-IN" sz="2000" dirty="0">
              <a:solidFill>
                <a:schemeClr val="tx2">
                  <a:lumMod val="50000"/>
                </a:schemeClr>
              </a:solidFill>
              <a:latin typeface="Aharoni" pitchFamily="2" charset="-79"/>
              <a:cs typeface="Aharoni" pitchFamily="2" charset="-79"/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36" t="9019" r="1936" b="8385"/>
          <a:stretch/>
        </p:blipFill>
        <p:spPr>
          <a:xfrm>
            <a:off x="-180528" y="-39914"/>
            <a:ext cx="9324528" cy="6897914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" t="36332" r="34961" b="31834"/>
          <a:stretch/>
        </p:blipFill>
        <p:spPr>
          <a:xfrm>
            <a:off x="107504" y="-49673"/>
            <a:ext cx="9036496" cy="362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5216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3" r="1885" b="43807"/>
          <a:stretch/>
        </p:blipFill>
        <p:spPr>
          <a:xfrm>
            <a:off x="0" y="-27384"/>
            <a:ext cx="9144000" cy="2120776"/>
          </a:xfrm>
          <a:prstGeom prst="rect">
            <a:avLst/>
          </a:prstGeom>
        </p:spPr>
      </p:pic>
      <p:pic>
        <p:nvPicPr>
          <p:cNvPr id="11" name="Picture 10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2" t="52832" r="13015" b="22765"/>
          <a:stretch/>
        </p:blipFill>
        <p:spPr>
          <a:xfrm>
            <a:off x="611560" y="2708920"/>
            <a:ext cx="7992888" cy="3600400"/>
          </a:xfrm>
          <a:prstGeom prst="rect">
            <a:avLst/>
          </a:prstGeom>
        </p:spPr>
      </p:pic>
      <p:pic>
        <p:nvPicPr>
          <p:cNvPr id="12" name="Picture 11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6" t="53817" r="8401" b="8636"/>
          <a:stretch/>
        </p:blipFill>
        <p:spPr>
          <a:xfrm>
            <a:off x="630739" y="2729182"/>
            <a:ext cx="7973709" cy="3580138"/>
          </a:xfrm>
          <a:prstGeom prst="rect">
            <a:avLst/>
          </a:prstGeom>
        </p:spPr>
      </p:pic>
      <p:pic>
        <p:nvPicPr>
          <p:cNvPr id="13" name="Picture 12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5" t="52278" r="10380" b="16062"/>
          <a:stretch/>
        </p:blipFill>
        <p:spPr>
          <a:xfrm>
            <a:off x="630739" y="2729182"/>
            <a:ext cx="7973709" cy="358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7107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83768" y="395953"/>
            <a:ext cx="493204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u="sng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  <a:cs typeface="Aparajita" pitchFamily="34" charset="0"/>
              </a:rPr>
              <a:t>FUTURE SCOPE</a:t>
            </a:r>
            <a:endParaRPr lang="en-US" sz="3200" b="1" u="sng" dirty="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63000"/>
                      <a:sat val="105000"/>
                    </a:schemeClr>
                  </a:gs>
                  <a:gs pos="90000">
                    <a:schemeClr val="accent1">
                      <a:shade val="50000"/>
                      <a:satMod val="100000"/>
                    </a:schemeClr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  <a:latin typeface="Cambria" pitchFamily="18" charset="0"/>
              <a:cs typeface="Aparajita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86853" y="1700808"/>
            <a:ext cx="741682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Can make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the system more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Calibri" pitchFamily="34" charset="0"/>
              </a:rPr>
              <a:t>advanced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in terms of </a:t>
            </a: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functionalities</a:t>
            </a:r>
          </a:p>
          <a:p>
            <a:endParaRPr lang="en-IN" sz="2000" b="1" i="1" dirty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Can introduce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online interview process as </a:t>
            </a: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well by using highly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developed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Calibri" pitchFamily="34" charset="0"/>
              </a:rPr>
              <a:t>Artificial Intelligence </a:t>
            </a:r>
            <a:endParaRPr lang="en-IN" sz="2000" b="1" i="1" dirty="0" smtClean="0">
              <a:solidFill>
                <a:schemeClr val="accent3">
                  <a:lumMod val="50000"/>
                </a:schemeClr>
              </a:solidFill>
              <a:effectLst>
                <a:glow rad="101600">
                  <a:schemeClr val="accent4">
                    <a:satMod val="175000"/>
                    <a:alpha val="40000"/>
                  </a:schemeClr>
                </a:glow>
              </a:effectLst>
              <a:latin typeface="Calibri" pitchFamily="34" charset="0"/>
            </a:endParaRPr>
          </a:p>
          <a:p>
            <a:endParaRPr lang="en-IN" sz="2000" b="1" i="1" dirty="0" smtClean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Can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introduce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Calibri" pitchFamily="34" charset="0"/>
              </a:rPr>
              <a:t>more no of colleges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within the same </a:t>
            </a: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portal</a:t>
            </a:r>
          </a:p>
          <a:p>
            <a:endParaRPr lang="en-IN" sz="2000" b="1" i="1" dirty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Can incorporate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Calibri" pitchFamily="34" charset="0"/>
              </a:rPr>
              <a:t>other colleges and institutes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apart from engineering as </a:t>
            </a: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well</a:t>
            </a:r>
          </a:p>
          <a:p>
            <a:endParaRPr lang="en-IN" sz="2000" b="1" i="1" dirty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Can make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this software so advanced that it will be used by all colleges and companies as a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Calibri" pitchFamily="34" charset="0"/>
              </a:rPr>
              <a:t>common portal for </a:t>
            </a: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Calibri" pitchFamily="34" charset="0"/>
              </a:rPr>
              <a:t>recruitment</a:t>
            </a:r>
            <a:endParaRPr lang="en-IN" sz="2000" b="1" i="1" dirty="0">
              <a:solidFill>
                <a:schemeClr val="accent3">
                  <a:lumMod val="50000"/>
                </a:schemeClr>
              </a:solidFill>
              <a:effectLst>
                <a:glow rad="101600">
                  <a:schemeClr val="accent4">
                    <a:satMod val="175000"/>
                    <a:alpha val="40000"/>
                  </a:schemeClr>
                </a:glow>
              </a:effectLst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IN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2005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83768" y="395953"/>
            <a:ext cx="493204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u="sng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  <a:cs typeface="Aparajita" pitchFamily="34" charset="0"/>
              </a:rPr>
              <a:t>REFERENCES</a:t>
            </a:r>
            <a:endParaRPr lang="en-US" sz="3200" b="1" u="sng" dirty="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63000"/>
                      <a:sat val="105000"/>
                    </a:schemeClr>
                  </a:gs>
                  <a:gs pos="90000">
                    <a:schemeClr val="accent1">
                      <a:shade val="50000"/>
                      <a:satMod val="100000"/>
                    </a:schemeClr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  <a:latin typeface="Cambria" pitchFamily="18" charset="0"/>
              <a:cs typeface="Aparajita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86853" y="1772816"/>
            <a:ext cx="7416824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2400" b="1" i="1" dirty="0">
                <a:solidFill>
                  <a:schemeClr val="accent3">
                    <a:lumMod val="75000"/>
                  </a:schemeClr>
                </a:solidFill>
                <a:latin typeface="Calibri" pitchFamily="34" charset="0"/>
                <a:hlinkClick r:id="rId2"/>
              </a:rPr>
              <a:t>https://</a:t>
            </a:r>
            <a:r>
              <a:rPr lang="en-IN" sz="2400" b="1" i="1" dirty="0" smtClean="0">
                <a:solidFill>
                  <a:schemeClr val="accent3">
                    <a:lumMod val="75000"/>
                  </a:schemeClr>
                </a:solidFill>
                <a:latin typeface="Calibri" pitchFamily="34" charset="0"/>
                <a:hlinkClick r:id="rId2"/>
              </a:rPr>
              <a:t>www.scribd.com/document/351485218/Campus-Recruitment-System#from_embed</a:t>
            </a:r>
            <a:endParaRPr lang="en-IN" sz="2400" b="1" i="1" dirty="0" smtClean="0">
              <a:solidFill>
                <a:schemeClr val="accent3">
                  <a:lumMod val="75000"/>
                </a:schemeClr>
              </a:solidFill>
              <a:latin typeface="Calibri" pitchFamily="34" charset="0"/>
            </a:endParaRPr>
          </a:p>
          <a:p>
            <a:endParaRPr lang="en-IN" sz="2400" b="1" i="1" dirty="0">
              <a:solidFill>
                <a:schemeClr val="accent3">
                  <a:lumMod val="75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IN" sz="2400" b="1" i="1" dirty="0">
                <a:solidFill>
                  <a:schemeClr val="accent3">
                    <a:lumMod val="75000"/>
                  </a:schemeClr>
                </a:solidFill>
                <a:latin typeface="Calibri" pitchFamily="34" charset="0"/>
                <a:hlinkClick r:id="rId3"/>
              </a:rPr>
              <a:t>https://www.classle.net/projects/node/3889/?</a:t>
            </a:r>
            <a:r>
              <a:rPr lang="en-IN" sz="2400" b="1" i="1" dirty="0" smtClean="0">
                <a:solidFill>
                  <a:schemeClr val="accent3">
                    <a:lumMod val="75000"/>
                  </a:schemeClr>
                </a:solidFill>
                <a:latin typeface="Calibri" pitchFamily="34" charset="0"/>
                <a:hlinkClick r:id="rId3"/>
              </a:rPr>
              <a:t>ui=default</a:t>
            </a:r>
            <a:endParaRPr lang="en-IN" sz="2400" b="1" i="1" dirty="0" smtClean="0">
              <a:solidFill>
                <a:schemeClr val="accent3">
                  <a:lumMod val="75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IN" sz="2400" b="1" i="1" dirty="0" smtClean="0">
              <a:solidFill>
                <a:schemeClr val="accent3">
                  <a:lumMod val="75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IN" sz="2400" b="1" i="1" dirty="0">
                <a:solidFill>
                  <a:schemeClr val="accent3">
                    <a:lumMod val="75000"/>
                  </a:schemeClr>
                </a:solidFill>
                <a:latin typeface="Calibri" pitchFamily="34" charset="0"/>
                <a:hlinkClick r:id="rId4"/>
              </a:rPr>
              <a:t>https://</a:t>
            </a:r>
            <a:r>
              <a:rPr lang="en-IN" sz="2400" b="1" i="1" dirty="0" smtClean="0">
                <a:solidFill>
                  <a:schemeClr val="accent3">
                    <a:lumMod val="75000"/>
                  </a:schemeClr>
                </a:solidFill>
                <a:latin typeface="Calibri" pitchFamily="34" charset="0"/>
                <a:hlinkClick r:id="rId4"/>
              </a:rPr>
              <a:t>www.slideshare.net/hidaytulla/campus-recruitment-12955453</a:t>
            </a:r>
            <a:endParaRPr lang="en-IN" sz="2400" b="1" i="1" dirty="0" smtClean="0">
              <a:solidFill>
                <a:schemeClr val="accent3">
                  <a:lumMod val="75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IN" sz="2400" b="1" i="1" dirty="0">
              <a:solidFill>
                <a:schemeClr val="accent3">
                  <a:lumMod val="75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IN" sz="2400" b="1" i="1" dirty="0">
                <a:solidFill>
                  <a:schemeClr val="accent3">
                    <a:lumMod val="75000"/>
                  </a:schemeClr>
                </a:solidFill>
                <a:latin typeface="Calibri" pitchFamily="34" charset="0"/>
                <a:hlinkClick r:id="rId5"/>
              </a:rPr>
              <a:t>http://talentrecruit.com/talentrecruitcampus</a:t>
            </a:r>
            <a:r>
              <a:rPr lang="en-IN" sz="2400" b="1" i="1" dirty="0" smtClean="0">
                <a:solidFill>
                  <a:schemeClr val="accent3">
                    <a:lumMod val="75000"/>
                  </a:schemeClr>
                </a:solidFill>
                <a:latin typeface="Calibri" pitchFamily="34" charset="0"/>
                <a:hlinkClick r:id="rId5"/>
              </a:rPr>
              <a:t>/</a:t>
            </a:r>
            <a:endParaRPr lang="en-IN" sz="2400" b="1" i="1" dirty="0" smtClean="0">
              <a:solidFill>
                <a:schemeClr val="accent3">
                  <a:lumMod val="75000"/>
                </a:schemeClr>
              </a:solidFill>
              <a:latin typeface="Calibri" pitchFamily="34" charset="0"/>
            </a:endParaRPr>
          </a:p>
          <a:p>
            <a:endParaRPr lang="en-IN" sz="2000" b="1" i="1" dirty="0">
              <a:solidFill>
                <a:schemeClr val="accent3">
                  <a:lumMod val="75000"/>
                </a:schemeClr>
              </a:solidFill>
              <a:latin typeface="Calibri" pitchFamily="34" charset="0"/>
            </a:endParaRPr>
          </a:p>
          <a:p>
            <a:endParaRPr lang="en-IN" dirty="0">
              <a:solidFill>
                <a:schemeClr val="accent3">
                  <a:lumMod val="7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0231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3648" y="836712"/>
            <a:ext cx="7406640" cy="1472184"/>
          </a:xfrm>
        </p:spPr>
        <p:txBody>
          <a:bodyPr/>
          <a:lstStyle/>
          <a:p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96552" y="3356992"/>
            <a:ext cx="9144000" cy="1447800"/>
          </a:xfrm>
          <a:prstGeom prst="rect">
            <a:avLst/>
          </a:prstGeom>
        </p:spPr>
        <p:txBody>
          <a:bodyPr lIns="101846" tIns="50923" rIns="101846" bIns="50923">
            <a:no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Clr>
                <a:schemeClr val="bg1"/>
              </a:buClr>
              <a:buNone/>
            </a:pPr>
            <a:r>
              <a:rPr lang="en-US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Gabriola" pitchFamily="82" charset="0"/>
                <a:cs typeface="Andalus" pitchFamily="18" charset="-78"/>
              </a:rPr>
              <a:t>By</a:t>
            </a:r>
            <a:endParaRPr lang="en-US" sz="3200" b="1" dirty="0" smtClean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Gabriola" pitchFamily="82" charset="0"/>
              <a:cs typeface="Andalus" pitchFamily="18" charset="-78"/>
            </a:endParaRPr>
          </a:p>
          <a:p>
            <a:pPr marL="0" indent="0">
              <a:buNone/>
            </a:pPr>
            <a:r>
              <a:rPr lang="en-IN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			    GITESH </a:t>
            </a:r>
            <a:r>
              <a:rPr lang="en-IN" sz="32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JAIN, </a:t>
            </a:r>
            <a:endParaRPr lang="en-IN" sz="3200" b="1" dirty="0" smtClean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  <a:p>
            <a:pPr marL="0" indent="0">
              <a:buNone/>
            </a:pPr>
            <a:r>
              <a:rPr lang="en-IN" sz="32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</a:t>
            </a:r>
            <a:r>
              <a:rPr lang="en-IN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        </a:t>
            </a:r>
            <a:r>
              <a:rPr lang="en-IN" sz="28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Institute </a:t>
            </a:r>
            <a:r>
              <a:rPr lang="en-IN" sz="28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of Engineering and </a:t>
            </a:r>
            <a:r>
              <a:rPr lang="en-IN" sz="28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Management</a:t>
            </a:r>
          </a:p>
          <a:p>
            <a:pPr marL="0" indent="0">
              <a:buNone/>
            </a:pPr>
            <a:r>
              <a:rPr lang="en-IN" sz="32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	</a:t>
            </a:r>
            <a:r>
              <a:rPr lang="en-IN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		          (IEM)</a:t>
            </a:r>
            <a:endParaRPr lang="en-IN" sz="32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476934" y="548680"/>
            <a:ext cx="7343538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32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Automation of Campus Recruitment </a:t>
            </a:r>
            <a:r>
              <a:rPr lang="en-IN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</a:t>
            </a:r>
          </a:p>
          <a:p>
            <a:pPr algn="ctr"/>
            <a:r>
              <a:rPr lang="en-IN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Process </a:t>
            </a:r>
            <a:r>
              <a:rPr lang="en-IN" sz="32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in Engineering Colleges</a:t>
            </a:r>
            <a:endParaRPr lang="en-IN" sz="32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58403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51720" y="2852936"/>
            <a:ext cx="5541005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THANK YOU</a:t>
            </a:r>
            <a:endParaRPr lang="en-US" sz="66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83768" y="395953"/>
            <a:ext cx="493204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u="sng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  <a:cs typeface="Aparajita" pitchFamily="34" charset="0"/>
              </a:rPr>
              <a:t>CONTENTS</a:t>
            </a:r>
            <a:endParaRPr lang="en-US" sz="3200" b="1" u="sng" dirty="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63000"/>
                      <a:sat val="105000"/>
                    </a:schemeClr>
                  </a:gs>
                  <a:gs pos="90000">
                    <a:schemeClr val="accent1">
                      <a:shade val="50000"/>
                      <a:satMod val="100000"/>
                    </a:schemeClr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  <a:latin typeface="Cambria" pitchFamily="18" charset="0"/>
              <a:cs typeface="Aparajita" pitchFamily="34" charset="0"/>
            </a:endParaRPr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1688532" y="1130841"/>
            <a:ext cx="2874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Courier New" pitchFamily="49" charset="0"/>
              <a:buChar char="o"/>
            </a:pPr>
            <a:r>
              <a:rPr lang="en-IN" sz="24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     Objective</a:t>
            </a:r>
          </a:p>
          <a:p>
            <a:endParaRPr lang="en-IN" sz="2400" dirty="0"/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1695809" y="2348880"/>
            <a:ext cx="35233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Courier New" pitchFamily="49" charset="0"/>
              <a:buChar char="o"/>
            </a:pPr>
            <a:r>
              <a:rPr lang="en-IN" sz="2400" b="1" i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</a:t>
            </a:r>
            <a:r>
              <a:rPr lang="en-IN" sz="2400" b="1" i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   Modules Description</a:t>
            </a:r>
            <a:endParaRPr lang="en-IN" sz="2400" b="1" i="1" dirty="0" smtClean="0">
              <a:ln w="1905"/>
              <a:solidFill>
                <a:schemeClr val="accent3">
                  <a:lumMod val="5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Cambria" pitchFamily="18" charset="0"/>
            </a:endParaRPr>
          </a:p>
          <a:p>
            <a:endParaRPr lang="en-IN" sz="2400" dirty="0"/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1688532" y="1700808"/>
            <a:ext cx="1669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itchFamily="49" charset="0"/>
              <a:buChar char="o"/>
            </a:pPr>
            <a:r>
              <a:rPr lang="en-IN" sz="24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   Scope</a:t>
            </a:r>
            <a:endParaRPr lang="en-IN" sz="2400" b="1" i="1" dirty="0" smtClean="0">
              <a:solidFill>
                <a:schemeClr val="accent3">
                  <a:lumMod val="50000"/>
                </a:schemeClr>
              </a:solidFill>
              <a:latin typeface="Cambria" pitchFamily="18" charset="0"/>
            </a:endParaRPr>
          </a:p>
        </p:txBody>
      </p:sp>
      <p:sp>
        <p:nvSpPr>
          <p:cNvPr id="11" name="TextBox 10">
            <a:hlinkClick r:id="rId5" action="ppaction://hlinksldjump"/>
          </p:cNvPr>
          <p:cNvSpPr txBox="1"/>
          <p:nvPr/>
        </p:nvSpPr>
        <p:spPr>
          <a:xfrm>
            <a:off x="1688532" y="3664768"/>
            <a:ext cx="3692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Courier New" pitchFamily="49" charset="0"/>
              <a:buChar char="o"/>
            </a:pPr>
            <a:r>
              <a:rPr lang="en-IN" sz="2400" b="1" i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   </a:t>
            </a:r>
            <a:r>
              <a:rPr lang="en-IN" sz="2400" b="1" i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Application Workflow</a:t>
            </a:r>
            <a:endParaRPr lang="en-IN" sz="2400" dirty="0"/>
          </a:p>
        </p:txBody>
      </p:sp>
      <p:sp>
        <p:nvSpPr>
          <p:cNvPr id="12" name="TextBox 11">
            <a:hlinkClick r:id="rId6" action="ppaction://hlinksldjump"/>
          </p:cNvPr>
          <p:cNvSpPr txBox="1"/>
          <p:nvPr/>
        </p:nvSpPr>
        <p:spPr>
          <a:xfrm>
            <a:off x="1688532" y="3016696"/>
            <a:ext cx="417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buFont typeface="Courier New" pitchFamily="49" charset="0"/>
              <a:buChar char="o"/>
            </a:pPr>
            <a:r>
              <a:rPr lang="en-IN" sz="2400" b="1" i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   </a:t>
            </a:r>
            <a:r>
              <a:rPr lang="en-IN" sz="2400" b="1" i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Functional Requirements</a:t>
            </a:r>
            <a:endParaRPr lang="en-IN" sz="2400" b="1" i="1" dirty="0" smtClean="0">
              <a:ln w="1905"/>
              <a:solidFill>
                <a:schemeClr val="accent3">
                  <a:lumMod val="5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Cambria" pitchFamily="18" charset="0"/>
            </a:endParaRPr>
          </a:p>
        </p:txBody>
      </p:sp>
      <p:sp>
        <p:nvSpPr>
          <p:cNvPr id="13" name="TextBox 12">
            <a:hlinkClick r:id="rId7" action="ppaction://hlinksldjump"/>
          </p:cNvPr>
          <p:cNvSpPr txBox="1"/>
          <p:nvPr/>
        </p:nvSpPr>
        <p:spPr>
          <a:xfrm>
            <a:off x="1688532" y="5013176"/>
            <a:ext cx="2201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Courier New" pitchFamily="49" charset="0"/>
              <a:buChar char="o"/>
            </a:pPr>
            <a:r>
              <a:rPr lang="en-US" sz="2400" b="1" i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    Conclusion</a:t>
            </a:r>
            <a:endParaRPr lang="en-US" sz="2400" b="1" i="1" dirty="0" smtClean="0">
              <a:ln w="1905"/>
              <a:solidFill>
                <a:schemeClr val="accent3">
                  <a:lumMod val="5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Cambria" pitchFamily="18" charset="0"/>
            </a:endParaRPr>
          </a:p>
          <a:p>
            <a:endParaRPr lang="en-IN" sz="2400" b="1" dirty="0" smtClean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Cambria" pitchFamily="18" charset="0"/>
            </a:endParaRPr>
          </a:p>
        </p:txBody>
      </p:sp>
      <p:sp>
        <p:nvSpPr>
          <p:cNvPr id="14" name="TextBox 13">
            <a:hlinkClick r:id="rId8" action="ppaction://hlinksldjump"/>
          </p:cNvPr>
          <p:cNvSpPr txBox="1"/>
          <p:nvPr/>
        </p:nvSpPr>
        <p:spPr>
          <a:xfrm>
            <a:off x="1688532" y="4335487"/>
            <a:ext cx="4958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Courier New" pitchFamily="49" charset="0"/>
              <a:buChar char="o"/>
            </a:pPr>
            <a:r>
              <a:rPr lang="en-IN" sz="2400" b="1" i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  </a:t>
            </a:r>
            <a:r>
              <a:rPr lang="en-IN" sz="2400" b="1" i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 Future Scope of  Improvements</a:t>
            </a:r>
            <a:endParaRPr lang="en-IN" sz="2400" dirty="0"/>
          </a:p>
        </p:txBody>
      </p:sp>
      <p:sp>
        <p:nvSpPr>
          <p:cNvPr id="28" name="TextBox 27">
            <a:hlinkClick r:id="rId7" action="ppaction://hlinksldjump"/>
          </p:cNvPr>
          <p:cNvSpPr txBox="1"/>
          <p:nvPr/>
        </p:nvSpPr>
        <p:spPr>
          <a:xfrm>
            <a:off x="1691680" y="5673442"/>
            <a:ext cx="21993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Courier New" pitchFamily="49" charset="0"/>
              <a:buChar char="o"/>
            </a:pPr>
            <a:r>
              <a:rPr lang="en-US" sz="2400" b="1" i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    References</a:t>
            </a:r>
            <a:endParaRPr lang="en-US" sz="2400" b="1" i="1" dirty="0" smtClean="0">
              <a:ln w="1905"/>
              <a:solidFill>
                <a:schemeClr val="accent3">
                  <a:lumMod val="5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Cambria" pitchFamily="18" charset="0"/>
            </a:endParaRPr>
          </a:p>
          <a:p>
            <a:endParaRPr lang="en-IN" sz="2400" b="1" dirty="0" smtClean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Cambria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86853" y="1700808"/>
            <a:ext cx="741682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Automate the entire process of </a:t>
            </a:r>
            <a:r>
              <a:rPr lang="en-IN" sz="2200" b="1" i="1" dirty="0">
                <a:solidFill>
                  <a:schemeClr val="accent3">
                    <a:lumMod val="50000"/>
                  </a:schemeClr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Calibri" pitchFamily="34" charset="0"/>
              </a:rPr>
              <a:t>C</a:t>
            </a:r>
            <a:r>
              <a:rPr lang="en-IN" sz="2200" b="1" i="1" dirty="0" smtClean="0">
                <a:solidFill>
                  <a:schemeClr val="accent3">
                    <a:lumMod val="50000"/>
                  </a:schemeClr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Calibri" pitchFamily="34" charset="0"/>
              </a:rPr>
              <a:t>ampus </a:t>
            </a:r>
            <a:r>
              <a:rPr lang="en-IN" sz="2200" b="1" i="1" dirty="0">
                <a:solidFill>
                  <a:schemeClr val="accent3">
                    <a:lumMod val="50000"/>
                  </a:schemeClr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Calibri" pitchFamily="34" charset="0"/>
              </a:rPr>
              <a:t>Recruitment </a:t>
            </a:r>
            <a:endParaRPr lang="en-IN" sz="2200" b="1" i="1" dirty="0" smtClean="0">
              <a:solidFill>
                <a:schemeClr val="accent3">
                  <a:lumMod val="50000"/>
                </a:schemeClr>
              </a:solidFill>
              <a:effectLst>
                <a:glow rad="139700">
                  <a:schemeClr val="accent5">
                    <a:satMod val="175000"/>
                    <a:alpha val="40000"/>
                  </a:schemeClr>
                </a:glow>
              </a:effectLst>
              <a:latin typeface="Calibri" pitchFamily="34" charset="0"/>
            </a:endParaRPr>
          </a:p>
          <a:p>
            <a:endParaRPr lang="en-IN" sz="2000" b="1" dirty="0" smtClean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IN" sz="2000" b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Primary </a:t>
            </a: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project goals </a:t>
            </a:r>
            <a:r>
              <a:rPr lang="en-IN" sz="2000" b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: </a:t>
            </a:r>
          </a:p>
          <a:p>
            <a:endParaRPr lang="en-IN" sz="2000" dirty="0" smtClean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2000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	</a:t>
            </a:r>
            <a:r>
              <a:rPr lang="en-IN" sz="2000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Build </a:t>
            </a:r>
            <a:r>
              <a:rPr lang="en-IN" sz="2000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and brand the Campus Portal to promote a healthy, </a:t>
            </a:r>
            <a:endParaRPr lang="en-IN" sz="2000" i="1" dirty="0" smtClean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lvl="1"/>
            <a:r>
              <a:rPr lang="en-IN" sz="2000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 </a:t>
            </a:r>
            <a:r>
              <a:rPr lang="en-IN" sz="2000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       streamlined </a:t>
            </a:r>
            <a:r>
              <a:rPr lang="en-IN" sz="2000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environment </a:t>
            </a:r>
            <a:endParaRPr lang="en-IN" sz="2000" i="1" dirty="0" smtClean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lvl="1"/>
            <a:endParaRPr lang="en-IN" sz="2000" i="1" dirty="0" smtClean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2000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   Easily </a:t>
            </a:r>
            <a:r>
              <a:rPr lang="en-IN" sz="2000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manage student registration for the jobs being offered </a:t>
            </a:r>
            <a:endParaRPr lang="en-IN" sz="2000" i="1" dirty="0" smtClean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lvl="1"/>
            <a:r>
              <a:rPr lang="en-IN" sz="2000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 </a:t>
            </a:r>
            <a:r>
              <a:rPr lang="en-IN" sz="2000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      at </a:t>
            </a:r>
            <a:r>
              <a:rPr lang="en-IN" sz="2000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your </a:t>
            </a:r>
            <a:r>
              <a:rPr lang="en-IN" sz="2000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university</a:t>
            </a:r>
          </a:p>
          <a:p>
            <a:pPr lvl="1"/>
            <a:endParaRPr lang="en-IN" sz="2000" i="1" dirty="0" smtClean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2000" i="1" dirty="0" smtClean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   Automate </a:t>
            </a:r>
            <a:r>
              <a:rPr lang="en-IN" sz="2000" i="1" dirty="0">
                <a:solidFill>
                  <a:schemeClr val="accent3">
                    <a:lumMod val="50000"/>
                  </a:schemeClr>
                </a:solidFill>
                <a:latin typeface="Calibri" pitchFamily="34" charset="0"/>
              </a:rPr>
              <a:t>your student assessment process</a:t>
            </a:r>
            <a:endParaRPr lang="en-IN" sz="2000" i="1" dirty="0" smtClean="0">
              <a:solidFill>
                <a:schemeClr val="accent3">
                  <a:lumMod val="50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IN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83768" y="395953"/>
            <a:ext cx="493204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u="sng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  <a:cs typeface="Aparajita" pitchFamily="34" charset="0"/>
              </a:rPr>
              <a:t>OBJECTIVE</a:t>
            </a:r>
            <a:endParaRPr lang="en-US" sz="3200" b="1" u="sng" dirty="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63000"/>
                      <a:sat val="105000"/>
                    </a:schemeClr>
                  </a:gs>
                  <a:gs pos="90000">
                    <a:schemeClr val="accent1">
                      <a:shade val="50000"/>
                      <a:satMod val="100000"/>
                    </a:schemeClr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  <a:latin typeface="Cambria" pitchFamily="18" charset="0"/>
              <a:cs typeface="Aparajit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2504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483768" y="395953"/>
            <a:ext cx="493204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u="sng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  <a:cs typeface="Aparajita" pitchFamily="34" charset="0"/>
              </a:rPr>
              <a:t>SCOPE</a:t>
            </a:r>
            <a:endParaRPr lang="en-US" sz="3200" b="1" u="sng" dirty="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63000"/>
                      <a:sat val="105000"/>
                    </a:schemeClr>
                  </a:gs>
                  <a:gs pos="90000">
                    <a:schemeClr val="accent1">
                      <a:shade val="50000"/>
                      <a:satMod val="100000"/>
                    </a:schemeClr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  <a:latin typeface="Cambria" pitchFamily="18" charset="0"/>
              <a:cs typeface="Aparajita" pitchFamily="34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-828092" y="1124744"/>
            <a:ext cx="1656184" cy="64807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24x7  ACCESS</a:t>
            </a:r>
            <a:endParaRPr lang="en-IN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51520" y="1988096"/>
            <a:ext cx="1747789" cy="64807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BENEFICIAL</a:t>
            </a:r>
            <a:endParaRPr lang="en-IN" dirty="0"/>
          </a:p>
        </p:txBody>
      </p:sp>
      <p:sp>
        <p:nvSpPr>
          <p:cNvPr id="12" name="Rounded Rectangle 11"/>
          <p:cNvSpPr/>
          <p:nvPr/>
        </p:nvSpPr>
        <p:spPr>
          <a:xfrm>
            <a:off x="1495254" y="2852192"/>
            <a:ext cx="1656184" cy="64807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UPLOAD DETAILS</a:t>
            </a:r>
            <a:endParaRPr lang="en-IN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2719390" y="3716288"/>
            <a:ext cx="1656184" cy="64807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VACANCY CHECKING</a:t>
            </a:r>
            <a:endParaRPr lang="en-IN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3690990" y="4580384"/>
            <a:ext cx="1656184" cy="64807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APTITUDE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807622" y="5444480"/>
            <a:ext cx="1800200" cy="64807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CONTROLLED BY ADMIN</a:t>
            </a:r>
            <a:endParaRPr lang="en-IN" sz="16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15175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7341E-6 L 0.23229 -0.0053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15" y="-27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20052" y="1517878"/>
            <a:ext cx="7572428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>
              <a:buFont typeface="Wingdings" pitchFamily="2" charset="2"/>
              <a:buChar char="Ø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     Admin login</a:t>
            </a:r>
          </a:p>
          <a:p>
            <a:pPr marL="0" lvl="1"/>
            <a:endParaRPr lang="en-IN" sz="2000" b="1" i="1" dirty="0">
              <a:solidFill>
                <a:schemeClr val="accent3">
                  <a:lumMod val="50000"/>
                </a:schemeClr>
              </a:solidFill>
              <a:latin typeface="Cambria" pitchFamily="18" charset="0"/>
            </a:endParaRPr>
          </a:p>
          <a:p>
            <a:pPr marL="0" lvl="1">
              <a:buFont typeface="Wingdings" pitchFamily="2" charset="2"/>
              <a:buChar char="Ø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     Student login</a:t>
            </a:r>
          </a:p>
          <a:p>
            <a:pPr marL="0" lvl="1"/>
            <a:endParaRPr lang="en-IN" sz="2000" b="1" i="1" dirty="0">
              <a:solidFill>
                <a:schemeClr val="accent3">
                  <a:lumMod val="50000"/>
                </a:schemeClr>
              </a:solidFill>
              <a:latin typeface="Cambria" pitchFamily="18" charset="0"/>
            </a:endParaRPr>
          </a:p>
          <a:p>
            <a:pPr marL="0" lvl="1">
              <a:buFont typeface="Wingdings" pitchFamily="2" charset="2"/>
              <a:buChar char="Ø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     Company login</a:t>
            </a:r>
          </a:p>
          <a:p>
            <a:pPr marL="0" lvl="1"/>
            <a:endParaRPr lang="en-IN" sz="2000" b="1" i="1" dirty="0">
              <a:solidFill>
                <a:schemeClr val="accent3">
                  <a:lumMod val="50000"/>
                </a:schemeClr>
              </a:solidFill>
              <a:latin typeface="Cambria" pitchFamily="18" charset="0"/>
            </a:endParaRPr>
          </a:p>
          <a:p>
            <a:pPr marL="0" lvl="1">
              <a:buFont typeface="Wingdings" pitchFamily="2" charset="2"/>
              <a:buChar char="Ø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     Company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can view student </a:t>
            </a: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data</a:t>
            </a:r>
          </a:p>
          <a:p>
            <a:pPr marL="0" lvl="1"/>
            <a:endParaRPr lang="en-IN" sz="2000" b="1" i="1" dirty="0">
              <a:solidFill>
                <a:schemeClr val="accent3">
                  <a:lumMod val="50000"/>
                </a:schemeClr>
              </a:solidFill>
              <a:latin typeface="Cambria" pitchFamily="18" charset="0"/>
            </a:endParaRPr>
          </a:p>
          <a:p>
            <a:pPr marL="0" lvl="1">
              <a:buFont typeface="Wingdings" pitchFamily="2" charset="2"/>
              <a:buChar char="Ø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     Student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can view company </a:t>
            </a: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data</a:t>
            </a:r>
          </a:p>
          <a:p>
            <a:pPr marL="0" lvl="1"/>
            <a:endParaRPr lang="en-IN" sz="2000" b="1" i="1" dirty="0">
              <a:solidFill>
                <a:schemeClr val="accent3">
                  <a:lumMod val="50000"/>
                </a:schemeClr>
              </a:solidFill>
              <a:latin typeface="Cambria" pitchFamily="18" charset="0"/>
            </a:endParaRPr>
          </a:p>
          <a:p>
            <a:pPr marL="0" lvl="1">
              <a:buFont typeface="Wingdings" pitchFamily="2" charset="2"/>
              <a:buChar char="Ø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     Admin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dashboard has overall functional </a:t>
            </a: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rights</a:t>
            </a:r>
          </a:p>
          <a:p>
            <a:pPr marL="0" lvl="1"/>
            <a:endParaRPr lang="en-IN" sz="2000" b="1" i="1" dirty="0">
              <a:solidFill>
                <a:schemeClr val="accent3">
                  <a:lumMod val="50000"/>
                </a:schemeClr>
              </a:solidFill>
              <a:latin typeface="Cambria" pitchFamily="18" charset="0"/>
            </a:endParaRPr>
          </a:p>
          <a:p>
            <a:pPr marL="0" lvl="1">
              <a:buFont typeface="Wingdings" pitchFamily="2" charset="2"/>
              <a:buChar char="Ø"/>
            </a:pP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     Appropriate </a:t>
            </a:r>
            <a:r>
              <a:rPr lang="en-IN" sz="2000" b="1" i="1" dirty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data processing and </a:t>
            </a:r>
            <a:r>
              <a:rPr lang="en-IN" sz="2000" b="1" i="1" dirty="0" smtClean="0">
                <a:solidFill>
                  <a:schemeClr val="accent3">
                    <a:lumMod val="50000"/>
                  </a:schemeClr>
                </a:solidFill>
                <a:latin typeface="Cambria" pitchFamily="18" charset="0"/>
              </a:rPr>
              <a:t>handling</a:t>
            </a:r>
            <a:endParaRPr lang="en-IN" sz="2000" b="1" i="1" dirty="0">
              <a:solidFill>
                <a:schemeClr val="accent3">
                  <a:lumMod val="50000"/>
                </a:schemeClr>
              </a:solidFill>
              <a:latin typeface="Cambria" pitchFamily="18" charset="0"/>
            </a:endParaRPr>
          </a:p>
          <a:p>
            <a:pPr marL="0" lvl="1"/>
            <a:endParaRPr lang="en-IN" dirty="0" smtClean="0"/>
          </a:p>
          <a:p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483768" y="395953"/>
            <a:ext cx="493204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u="sng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  <a:cs typeface="Aparajita" pitchFamily="34" charset="0"/>
              </a:rPr>
              <a:t>MODULES DESCRIPTION</a:t>
            </a:r>
            <a:endParaRPr lang="en-US" sz="3200" b="1" u="sng" dirty="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63000"/>
                      <a:sat val="105000"/>
                    </a:schemeClr>
                  </a:gs>
                  <a:gs pos="90000">
                    <a:schemeClr val="accent1">
                      <a:shade val="50000"/>
                      <a:satMod val="100000"/>
                    </a:schemeClr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  <a:latin typeface="Cambria" pitchFamily="18" charset="0"/>
              <a:cs typeface="Aparajita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3808" y="2681625"/>
            <a:ext cx="417646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IN" sz="4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   FUNCTIONAL REQUIREMENTS</a:t>
            </a:r>
            <a:endParaRPr lang="en-IN" sz="4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38833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-13838"/>
            <a:ext cx="6156176" cy="6858000"/>
          </a:xfrm>
          <a:prstGeom prst="rect">
            <a:avLst/>
          </a:prstGeom>
        </p:spPr>
      </p:pic>
      <p:pic>
        <p:nvPicPr>
          <p:cNvPr id="13" name="Picture 1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178" y="23777"/>
            <a:ext cx="5100560" cy="6858000"/>
          </a:xfrm>
          <a:prstGeom prst="rect">
            <a:avLst/>
          </a:prstGeom>
        </p:spPr>
      </p:pic>
      <p:pic>
        <p:nvPicPr>
          <p:cNvPr id="14" name="Picture 1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257" y="27384"/>
            <a:ext cx="4744481" cy="6858000"/>
          </a:xfrm>
          <a:prstGeom prst="rect">
            <a:avLst/>
          </a:prstGeom>
        </p:spPr>
      </p:pic>
      <p:sp>
        <p:nvSpPr>
          <p:cNvPr id="4" name="Pentagon 3"/>
          <p:cNvSpPr/>
          <p:nvPr/>
        </p:nvSpPr>
        <p:spPr>
          <a:xfrm>
            <a:off x="1205090" y="1070744"/>
            <a:ext cx="3096344" cy="648072"/>
          </a:xfrm>
          <a:prstGeom prst="homePlat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STUDENT AS A USER</a:t>
            </a:r>
            <a:endParaRPr lang="en-IN" dirty="0"/>
          </a:p>
        </p:txBody>
      </p:sp>
      <p:sp>
        <p:nvSpPr>
          <p:cNvPr id="11" name="Pentagon 10"/>
          <p:cNvSpPr/>
          <p:nvPr/>
        </p:nvSpPr>
        <p:spPr>
          <a:xfrm>
            <a:off x="1205090" y="3142242"/>
            <a:ext cx="3096344" cy="648072"/>
          </a:xfrm>
          <a:prstGeom prst="homePlat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COLLEGE AS A USER</a:t>
            </a:r>
            <a:endParaRPr lang="en-IN" dirty="0"/>
          </a:p>
        </p:txBody>
      </p:sp>
      <p:sp>
        <p:nvSpPr>
          <p:cNvPr id="12" name="Pentagon 11"/>
          <p:cNvSpPr/>
          <p:nvPr/>
        </p:nvSpPr>
        <p:spPr>
          <a:xfrm>
            <a:off x="1214803" y="5175200"/>
            <a:ext cx="3096344" cy="648072"/>
          </a:xfrm>
          <a:prstGeom prst="homePlat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RECRUITER AS A USER</a:t>
            </a:r>
            <a:endParaRPr lang="en-IN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3808" y="2420888"/>
            <a:ext cx="4176464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IN" sz="4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   APPLICATION</a:t>
            </a:r>
          </a:p>
          <a:p>
            <a:r>
              <a:rPr lang="en-IN" sz="4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           USER</a:t>
            </a:r>
          </a:p>
          <a:p>
            <a:r>
              <a:rPr lang="en-IN" sz="4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ambria" pitchFamily="18" charset="0"/>
              </a:rPr>
              <a:t>     INTERFACE</a:t>
            </a:r>
            <a:endParaRPr lang="en-IN" sz="4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35057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1433</TotalTime>
  <Words>226</Words>
  <Application>Microsoft Office PowerPoint</Application>
  <PresentationFormat>On-screen Show (4:3)</PresentationFormat>
  <Paragraphs>88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Solstice</vt:lpstr>
      <vt:lpstr> 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ANJALI</dc:creator>
  <cp:lastModifiedBy>ANJALI</cp:lastModifiedBy>
  <cp:revision>259</cp:revision>
  <dcterms:created xsi:type="dcterms:W3CDTF">2016-02-09T07:02:47Z</dcterms:created>
  <dcterms:modified xsi:type="dcterms:W3CDTF">2017-07-19T18:39:52Z</dcterms:modified>
</cp:coreProperties>
</file>

<file path=docProps/thumbnail.jpeg>
</file>